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64" r:id="rId4"/>
    <p:sldId id="265" r:id="rId5"/>
    <p:sldId id="266" r:id="rId6"/>
    <p:sldId id="258" r:id="rId7"/>
    <p:sldId id="263" r:id="rId8"/>
    <p:sldId id="268" r:id="rId9"/>
    <p:sldId id="271" r:id="rId10"/>
    <p:sldId id="269" r:id="rId11"/>
    <p:sldId id="267" r:id="rId12"/>
    <p:sldId id="270" r:id="rId13"/>
    <p:sldId id="272"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brey-Ann Gilmore" initials="AAG" lastIdx="1" clrIdx="0">
    <p:extLst>
      <p:ext uri="{19B8F6BF-5375-455C-9EA6-DF929625EA0E}">
        <p15:presenceInfo xmlns:p15="http://schemas.microsoft.com/office/powerpoint/2012/main" userId="S::agilmore@texasagriculture.gov::24fffd8b-9cf2-4116-bf1c-e77b21013c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67397" autoAdjust="0"/>
  </p:normalViewPr>
  <p:slideViewPr>
    <p:cSldViewPr snapToGrid="0">
      <p:cViewPr varScale="1">
        <p:scale>
          <a:sx n="77" d="100"/>
          <a:sy n="77" d="100"/>
        </p:scale>
        <p:origin x="1920"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3C260-493F-4962-AAD0-BBAD9C5F2C11}"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8FFEF-E01E-4803-9B6F-CF01E088D468}" type="slidenum">
              <a:rPr lang="en-US" smtClean="0"/>
              <a:t>‹#›</a:t>
            </a:fld>
            <a:endParaRPr lang="en-US"/>
          </a:p>
        </p:txBody>
      </p:sp>
    </p:spTree>
    <p:extLst>
      <p:ext uri="{BB962C8B-B14F-4D97-AF65-F5344CB8AC3E}">
        <p14:creationId xmlns:p14="http://schemas.microsoft.com/office/powerpoint/2010/main" val="2713847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a:t>
            </a:fld>
            <a:endParaRPr lang="en-US"/>
          </a:p>
        </p:txBody>
      </p:sp>
    </p:spTree>
    <p:extLst>
      <p:ext uri="{BB962C8B-B14F-4D97-AF65-F5344CB8AC3E}">
        <p14:creationId xmlns:p14="http://schemas.microsoft.com/office/powerpoint/2010/main" val="358529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10</a:t>
            </a:fld>
            <a:endParaRPr lang="en-US"/>
          </a:p>
        </p:txBody>
      </p:sp>
    </p:spTree>
    <p:extLst>
      <p:ext uri="{BB962C8B-B14F-4D97-AF65-F5344CB8AC3E}">
        <p14:creationId xmlns:p14="http://schemas.microsoft.com/office/powerpoint/2010/main" val="1584006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11</a:t>
            </a:fld>
            <a:endParaRPr lang="en-US"/>
          </a:p>
        </p:txBody>
      </p:sp>
    </p:spTree>
    <p:extLst>
      <p:ext uri="{BB962C8B-B14F-4D97-AF65-F5344CB8AC3E}">
        <p14:creationId xmlns:p14="http://schemas.microsoft.com/office/powerpoint/2010/main" val="78666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12</a:t>
            </a:fld>
            <a:endParaRPr lang="en-US"/>
          </a:p>
        </p:txBody>
      </p:sp>
    </p:spTree>
    <p:extLst>
      <p:ext uri="{BB962C8B-B14F-4D97-AF65-F5344CB8AC3E}">
        <p14:creationId xmlns:p14="http://schemas.microsoft.com/office/powerpoint/2010/main" val="567839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13</a:t>
            </a:fld>
            <a:endParaRPr lang="en-US"/>
          </a:p>
        </p:txBody>
      </p:sp>
    </p:spTree>
    <p:extLst>
      <p:ext uri="{BB962C8B-B14F-4D97-AF65-F5344CB8AC3E}">
        <p14:creationId xmlns:p14="http://schemas.microsoft.com/office/powerpoint/2010/main" val="888587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14</a:t>
            </a:fld>
            <a:endParaRPr lang="en-US"/>
          </a:p>
        </p:txBody>
      </p:sp>
    </p:spTree>
    <p:extLst>
      <p:ext uri="{BB962C8B-B14F-4D97-AF65-F5344CB8AC3E}">
        <p14:creationId xmlns:p14="http://schemas.microsoft.com/office/powerpoint/2010/main" val="2346679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TxCDBG applications and grant agreements require a resolution from the local governing body (i.e., County Commissioners Court or City Council) authorizing specific individuals and/or positions to take action on behalf of the community.  (To allow for local changes in personnel, TDA recommends identifying the signatories by position.)</a:t>
            </a:r>
            <a:endParaRPr lang="en-US" dirty="0"/>
          </a:p>
          <a:p>
            <a:endParaRPr lang="en-US" dirty="0"/>
          </a:p>
          <a:p>
            <a:r>
              <a:rPr lang="en-US" dirty="0"/>
              <a:t>This is a separate document, and in addition to, the resolution authorizing the submission of the application. Upload in Applicant’s Organization Details page. This will require local action to complete (cannot be completed by third-party admin). But bonus, only have to do once and update as appropriate.</a:t>
            </a:r>
          </a:p>
        </p:txBody>
      </p:sp>
      <p:sp>
        <p:nvSpPr>
          <p:cNvPr id="4" name="Slide Number Placeholder 3"/>
          <p:cNvSpPr>
            <a:spLocks noGrp="1"/>
          </p:cNvSpPr>
          <p:nvPr>
            <p:ph type="sldNum" sz="quarter" idx="5"/>
          </p:nvPr>
        </p:nvSpPr>
        <p:spPr/>
        <p:txBody>
          <a:bodyPr/>
          <a:lstStyle/>
          <a:p>
            <a:fld id="{ED08FFEF-E01E-4803-9B6F-CF01E088D468}" type="slidenum">
              <a:rPr lang="en-US" smtClean="0"/>
              <a:t>2</a:t>
            </a:fld>
            <a:endParaRPr lang="en-US"/>
          </a:p>
        </p:txBody>
      </p:sp>
    </p:spTree>
    <p:extLst>
      <p:ext uri="{BB962C8B-B14F-4D97-AF65-F5344CB8AC3E}">
        <p14:creationId xmlns:p14="http://schemas.microsoft.com/office/powerpoint/2010/main" val="475042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FFFFFF"/>
                </a:solidFill>
                <a:effectLst/>
                <a:latin typeface="-apple-system"/>
              </a:rPr>
              <a:t> </a:t>
            </a:r>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3</a:t>
            </a:fld>
            <a:endParaRPr lang="en-US"/>
          </a:p>
        </p:txBody>
      </p:sp>
    </p:spTree>
    <p:extLst>
      <p:ext uri="{BB962C8B-B14F-4D97-AF65-F5344CB8AC3E}">
        <p14:creationId xmlns:p14="http://schemas.microsoft.com/office/powerpoint/2010/main" val="1204561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FFFFFF"/>
                </a:solidFill>
                <a:effectLst/>
                <a:latin typeface="-apple-system"/>
              </a:rPr>
              <a:t> </a:t>
            </a:r>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4</a:t>
            </a:fld>
            <a:endParaRPr lang="en-US"/>
          </a:p>
        </p:txBody>
      </p:sp>
    </p:spTree>
    <p:extLst>
      <p:ext uri="{BB962C8B-B14F-4D97-AF65-F5344CB8AC3E}">
        <p14:creationId xmlns:p14="http://schemas.microsoft.com/office/powerpoint/2010/main" val="633938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FFFFFF"/>
                </a:solidFill>
                <a:effectLst/>
                <a:latin typeface="-apple-system"/>
              </a:rPr>
              <a:t> </a:t>
            </a:r>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5</a:t>
            </a:fld>
            <a:endParaRPr lang="en-US"/>
          </a:p>
        </p:txBody>
      </p:sp>
    </p:spTree>
    <p:extLst>
      <p:ext uri="{BB962C8B-B14F-4D97-AF65-F5344CB8AC3E}">
        <p14:creationId xmlns:p14="http://schemas.microsoft.com/office/powerpoint/2010/main" val="3110995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6</a:t>
            </a:fld>
            <a:endParaRPr lang="en-US"/>
          </a:p>
        </p:txBody>
      </p:sp>
    </p:spTree>
    <p:extLst>
      <p:ext uri="{BB962C8B-B14F-4D97-AF65-F5344CB8AC3E}">
        <p14:creationId xmlns:p14="http://schemas.microsoft.com/office/powerpoint/2010/main" val="138225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7</a:t>
            </a:fld>
            <a:endParaRPr lang="en-US"/>
          </a:p>
        </p:txBody>
      </p:sp>
    </p:spTree>
    <p:extLst>
      <p:ext uri="{BB962C8B-B14F-4D97-AF65-F5344CB8AC3E}">
        <p14:creationId xmlns:p14="http://schemas.microsoft.com/office/powerpoint/2010/main" val="3041536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8</a:t>
            </a:fld>
            <a:endParaRPr lang="en-US"/>
          </a:p>
        </p:txBody>
      </p:sp>
    </p:spTree>
    <p:extLst>
      <p:ext uri="{BB962C8B-B14F-4D97-AF65-F5344CB8AC3E}">
        <p14:creationId xmlns:p14="http://schemas.microsoft.com/office/powerpoint/2010/main" val="866623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a:spcBef>
                <a:spcPts val="0"/>
              </a:spcBef>
              <a:spcAft>
                <a:spcPts val="0"/>
              </a:spcAft>
              <a:buSzPts val="1000"/>
              <a:buFont typeface="Arial" panose="020B0604020202020204" pitchFamily="34" charset="0"/>
              <a:buNone/>
              <a:tabLst>
                <a:tab pos="914400" algn="l"/>
              </a:tabLs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 if a City with a 24-month contract has not satisfied all Group B requirements at the 12-month mark, but does go on to satisfy Group B requirements by the application deadline, are they eligible to apply?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spcBef>
                <a:spcPts val="0"/>
              </a:spcBef>
              <a:spcAft>
                <a:spcPts val="0"/>
              </a:spcAft>
              <a:buSzPts val="1000"/>
              <a:buFont typeface="Courier New" panose="02070309020205020404" pitchFamily="49" charset="0"/>
              <a:buNone/>
              <a:tabLst>
                <a:tab pos="914400" algn="l"/>
              </a:tabLst>
            </a:pPr>
            <a:endParaRPr lang="en-US" sz="1100" dirty="0">
              <a:solidFill>
                <a:srgbClr val="4472C4"/>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a:spcBef>
                <a:spcPts val="0"/>
              </a:spcBef>
              <a:spcAft>
                <a:spcPts val="0"/>
              </a:spcAft>
              <a:buSzPts val="1000"/>
              <a:buFont typeface="Courier New" panose="02070309020205020404" pitchFamily="49" charset="0"/>
              <a:buNone/>
              <a:tabLst>
                <a:tab pos="914400" algn="l"/>
              </a:tabLst>
            </a:pPr>
            <a:r>
              <a:rPr lang="en-US" sz="1100" dirty="0">
                <a:solidFill>
                  <a:srgbClr val="4472C4"/>
                </a:solidFill>
                <a:effectLst/>
                <a:latin typeface="Calibri" panose="020F0502020204030204" pitchFamily="34" charset="0"/>
                <a:ea typeface="Times New Roman" panose="02020603050405020304" pitchFamily="18" charset="0"/>
                <a:cs typeface="Times New Roman" panose="02020603050405020304" pitchFamily="18" charset="0"/>
              </a:rPr>
              <a:t>Correct – An Applicant that fails to meet one of the Progress Thresholds by the original contractual date but then comes into compliance with the requirements of that threshold on or before the application due date will be considered compliant for application purposes.</a:t>
            </a:r>
            <a:endParaRPr lang="en-US" sz="11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2. Application thresholds dates are as of the application deadline.</a:t>
            </a:r>
          </a:p>
          <a:p>
            <a:endParaRPr lang="en-US" dirty="0"/>
          </a:p>
          <a:p>
            <a:r>
              <a:rPr lang="en-US" dirty="0"/>
              <a:t>3. Applicants can use ARPA funds toward match requirements, and may provide a screenshot from the comptroller website as acceptable support documentation. TDA staff will reach out if additional questions arise.</a:t>
            </a:r>
          </a:p>
          <a:p>
            <a:endParaRPr lang="en-US" dirty="0"/>
          </a:p>
          <a:p>
            <a:pPr marL="0" marR="0" lvl="0" indent="0">
              <a:lnSpc>
                <a:spcPct val="115000"/>
              </a:lnSpc>
              <a:spcBef>
                <a:spcPts val="0"/>
              </a:spcBef>
              <a:spcAft>
                <a:spcPts val="0"/>
              </a:spcAft>
              <a:buFont typeface="Arial" panose="020B0604020202020204" pitchFamily="34" charset="0"/>
              <a:buNone/>
            </a:pPr>
            <a:r>
              <a:rPr lang="en-US" dirty="0"/>
              <a:t>4. </a:t>
            </a:r>
            <a:r>
              <a:rPr lang="en-US" sz="1800" u="none" strike="noStrike" dirty="0">
                <a:effectLst/>
                <a:latin typeface="Arial" panose="020B0604020202020204" pitchFamily="34" charset="0"/>
                <a:ea typeface="Arial" panose="020B0604020202020204" pitchFamily="34" charset="0"/>
              </a:rPr>
              <a:t>Can City’s submit projects that will benefit residents in their city limits and ETJ (but not outside the ETJ)? Yes. </a:t>
            </a:r>
            <a:r>
              <a:rPr lang="en-US" sz="1800" dirty="0">
                <a:solidFill>
                  <a:srgbClr val="7030A0"/>
                </a:solidFill>
                <a:effectLst/>
                <a:latin typeface="Arial" panose="020B0604020202020204" pitchFamily="34" charset="0"/>
                <a:ea typeface="Arial" panose="020B0604020202020204" pitchFamily="34" charset="0"/>
              </a:rPr>
              <a:t>See Jurisdiction of Applications for determination of appropriate applicant(s) and NPO guide to document beneficiaries accurately.</a:t>
            </a:r>
          </a:p>
          <a:p>
            <a:pPr marL="0" marR="0" lvl="0" indent="0">
              <a:lnSpc>
                <a:spcPct val="115000"/>
              </a:lnSpc>
              <a:spcBef>
                <a:spcPts val="0"/>
              </a:spcBef>
              <a:spcAft>
                <a:spcPts val="0"/>
              </a:spcAft>
              <a:buFont typeface="Arial" panose="020B0604020202020204" pitchFamily="34" charset="0"/>
              <a:buNone/>
            </a:pPr>
            <a:endParaRPr lang="en-US" sz="1800" dirty="0">
              <a:solidFill>
                <a:srgbClr val="7030A0"/>
              </a:solidFill>
              <a:effectLst/>
              <a:latin typeface="Arial" panose="020B0604020202020204" pitchFamily="34" charset="0"/>
              <a:ea typeface="Arial" panose="020B0604020202020204" pitchFamily="34" charset="0"/>
            </a:endParaRPr>
          </a:p>
          <a:p>
            <a:pPr marL="0" marR="0" lvl="0" indent="0">
              <a:lnSpc>
                <a:spcPct val="115000"/>
              </a:lnSpc>
              <a:spcBef>
                <a:spcPts val="0"/>
              </a:spcBef>
              <a:spcAft>
                <a:spcPts val="0"/>
              </a:spcAft>
              <a:buFont typeface="Arial" panose="020B0604020202020204" pitchFamily="34" charset="0"/>
              <a:buNone/>
            </a:pPr>
            <a:r>
              <a:rPr lang="en-US" sz="1800" u="none" strike="noStrike" dirty="0">
                <a:effectLst/>
                <a:latin typeface="Arial" panose="020B0604020202020204" pitchFamily="34" charset="0"/>
                <a:ea typeface="Arial" panose="020B0604020202020204" pitchFamily="34" charset="0"/>
              </a:rPr>
              <a:t>5. Can cities receive funding to complete infrastructure planning for system outside ETJ (</a:t>
            </a:r>
            <a:r>
              <a:rPr lang="en-US" sz="1800" u="none" strike="noStrike" dirty="0" err="1">
                <a:effectLst/>
                <a:latin typeface="Arial" panose="020B0604020202020204" pitchFamily="34" charset="0"/>
                <a:ea typeface="Arial" panose="020B0604020202020204" pitchFamily="34" charset="0"/>
              </a:rPr>
              <a:t>eg.</a:t>
            </a:r>
            <a:r>
              <a:rPr lang="en-US" sz="1800" u="none" strike="noStrike" dirty="0">
                <a:effectLst/>
                <a:latin typeface="Arial" panose="020B0604020202020204" pitchFamily="34" charset="0"/>
                <a:ea typeface="Arial" panose="020B0604020202020204" pitchFamily="34" charset="0"/>
              </a:rPr>
              <a:t> supply source, transmission, meter connections)? </a:t>
            </a:r>
          </a:p>
          <a:p>
            <a:r>
              <a:rPr lang="en-US" sz="1800" dirty="0">
                <a:solidFill>
                  <a:srgbClr val="7030A0"/>
                </a:solidFill>
                <a:effectLst/>
                <a:latin typeface="Arial" panose="020B0604020202020204" pitchFamily="34" charset="0"/>
                <a:ea typeface="Arial" panose="020B0604020202020204" pitchFamily="34" charset="0"/>
              </a:rPr>
              <a:t>See jurisdiction of applications – applicant should have appropriate jurisdiction over residents within planning area.</a:t>
            </a:r>
          </a:p>
          <a:p>
            <a:endParaRPr lang="en-US" sz="1800" dirty="0">
              <a:solidFill>
                <a:srgbClr val="7030A0"/>
              </a:solidFill>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7030A0"/>
                </a:solidFill>
                <a:effectLst/>
                <a:latin typeface="Arial" panose="020B0604020202020204" pitchFamily="34" charset="0"/>
                <a:ea typeface="Arial" panose="020B0604020202020204" pitchFamily="34" charset="0"/>
              </a:rPr>
              <a:t>6. </a:t>
            </a:r>
            <a:r>
              <a:rPr lang="en-US" sz="1800" u="none" strike="noStrike" dirty="0">
                <a:effectLst/>
                <a:latin typeface="Arial" panose="020B0604020202020204" pitchFamily="34" charset="0"/>
                <a:ea typeface="Arial" panose="020B0604020202020204" pitchFamily="34" charset="0"/>
              </a:rPr>
              <a:t>Can City’s use city-wide LMISD for system wide benefit projects that include residents inside city limits and ETJ?</a:t>
            </a:r>
          </a:p>
          <a:p>
            <a:pPr marL="457200" marR="0">
              <a:lnSpc>
                <a:spcPct val="115000"/>
              </a:lnSpc>
              <a:spcBef>
                <a:spcPts val="0"/>
              </a:spcBef>
              <a:spcAft>
                <a:spcPts val="0"/>
              </a:spcAft>
            </a:pPr>
            <a:r>
              <a:rPr lang="en-US" sz="1800" dirty="0">
                <a:solidFill>
                  <a:srgbClr val="7030A0"/>
                </a:solidFill>
                <a:effectLst/>
                <a:latin typeface="Arial" panose="020B0604020202020204" pitchFamily="34" charset="0"/>
                <a:ea typeface="Arial" panose="020B0604020202020204" pitchFamily="34" charset="0"/>
              </a:rPr>
              <a:t>LMISD = yes, use place data.</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solidFill>
                  <a:srgbClr val="7030A0"/>
                </a:solidFill>
                <a:effectLst/>
                <a:latin typeface="Arial" panose="020B0604020202020204" pitchFamily="34" charset="0"/>
                <a:ea typeface="Arial" panose="020B0604020202020204" pitchFamily="34" charset="0"/>
              </a:rPr>
              <a:t>CW survey = higher standard of accuracy, must include all beneficiaries (single survey with ALL HH benefitting from project including ETJ).</a:t>
            </a:r>
            <a:endParaRPr lang="en-US" sz="1800" dirty="0">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solidFill>
                  <a:srgbClr val="7030A0"/>
                </a:solidFill>
                <a:effectLst/>
                <a:latin typeface="Arial" panose="020B0604020202020204" pitchFamily="34" charset="0"/>
                <a:ea typeface="Arial" panose="020B0604020202020204" pitchFamily="34" charset="0"/>
              </a:rPr>
              <a:t>Remember, LMISD cannot be adjusted with survey data.</a:t>
            </a:r>
          </a:p>
          <a:p>
            <a:pPr marL="457200" marR="0">
              <a:lnSpc>
                <a:spcPct val="115000"/>
              </a:lnSpc>
              <a:spcBef>
                <a:spcPts val="0"/>
              </a:spcBef>
              <a:spcAft>
                <a:spcPts val="0"/>
              </a:spcAft>
            </a:pPr>
            <a:endParaRPr lang="en-US" sz="1800" dirty="0">
              <a:solidFill>
                <a:srgbClr val="7030A0"/>
              </a:solidFill>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endParaRPr lang="en-US" sz="1800" dirty="0">
              <a:solidFill>
                <a:srgbClr val="7030A0"/>
              </a:solidFill>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solidFill>
                  <a:srgbClr val="7030A0"/>
                </a:solidFill>
                <a:effectLst/>
                <a:latin typeface="Arial" panose="020B0604020202020204" pitchFamily="34" charset="0"/>
                <a:ea typeface="Arial" panose="020B0604020202020204" pitchFamily="34" charset="0"/>
              </a:rPr>
              <a:t>7. Regional priorities are scored based on the applicant’s construction and acquisition request amounts. For 23/24, planning activities requested will not count in this way, so planning will not impact an applicant’s project activity score. An applicants score will be only based on the construction activity type(s) requested.</a:t>
            </a:r>
          </a:p>
          <a:p>
            <a:pPr marL="457200" marR="0">
              <a:lnSpc>
                <a:spcPct val="115000"/>
              </a:lnSpc>
              <a:spcBef>
                <a:spcPts val="0"/>
              </a:spcBef>
              <a:spcAft>
                <a:spcPts val="0"/>
              </a:spcAft>
            </a:pPr>
            <a:endParaRPr lang="en-US" sz="1800" dirty="0">
              <a:solidFill>
                <a:srgbClr val="7030A0"/>
              </a:solidFill>
              <a:effectLst/>
              <a:latin typeface="Arial" panose="020B0604020202020204" pitchFamily="34" charset="0"/>
              <a:ea typeface="Arial" panose="020B0604020202020204" pitchFamily="34" charset="0"/>
            </a:endParaRPr>
          </a:p>
          <a:p>
            <a:pPr marL="457200" marR="0">
              <a:lnSpc>
                <a:spcPct val="115000"/>
              </a:lnSpc>
              <a:spcBef>
                <a:spcPts val="0"/>
              </a:spcBef>
              <a:spcAft>
                <a:spcPts val="0"/>
              </a:spcAft>
            </a:pPr>
            <a:r>
              <a:rPr lang="en-US" sz="1800" dirty="0">
                <a:solidFill>
                  <a:srgbClr val="7030A0"/>
                </a:solidFill>
                <a:effectLst/>
                <a:latin typeface="Arial" panose="020B0604020202020204" pitchFamily="34" charset="0"/>
                <a:ea typeface="Arial" panose="020B0604020202020204" pitchFamily="34" charset="0"/>
              </a:rPr>
              <a:t>8. How many before photos? Within reason, enough to visualize project area and physical issues (if visible).</a:t>
            </a:r>
            <a:endParaRPr lang="en-US" sz="1800" dirty="0">
              <a:effectLst/>
              <a:latin typeface="Arial" panose="020B0604020202020204" pitchFamily="34" charset="0"/>
              <a:ea typeface="Arial" panose="020B0604020202020204" pitchFamily="34" charset="0"/>
            </a:endParaRPr>
          </a:p>
          <a:p>
            <a:endParaRPr lang="en-US" sz="1800" dirty="0">
              <a:effectLst/>
              <a:latin typeface="Arial" panose="020B0604020202020204" pitchFamily="34"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D08FFEF-E01E-4803-9B6F-CF01E088D468}" type="slidenum">
              <a:rPr lang="en-US" smtClean="0"/>
              <a:t>9</a:t>
            </a:fld>
            <a:endParaRPr lang="en-US"/>
          </a:p>
        </p:txBody>
      </p:sp>
    </p:spTree>
    <p:extLst>
      <p:ext uri="{BB962C8B-B14F-4D97-AF65-F5344CB8AC3E}">
        <p14:creationId xmlns:p14="http://schemas.microsoft.com/office/powerpoint/2010/main" val="355065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67C4-1C0C-4E18-B185-3C5B0EED3F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301BE8-F851-4440-9EF2-A2F0C38C21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E6A43B-D3C2-4D8D-AD0A-9835D1E23AC0}"/>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5" name="Footer Placeholder 4">
            <a:extLst>
              <a:ext uri="{FF2B5EF4-FFF2-40B4-BE49-F238E27FC236}">
                <a16:creationId xmlns:a16="http://schemas.microsoft.com/office/drawing/2014/main" id="{557049FF-D293-4865-861D-919F51952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E0987-441A-434C-A49E-853F9D3E6357}"/>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91937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7708-2A8E-4655-A07B-C391CC50BE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A268F1-2A23-45D0-9EED-7A92810703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91C75-D659-4F50-99EF-2CD0C00215BF}"/>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5" name="Footer Placeholder 4">
            <a:extLst>
              <a:ext uri="{FF2B5EF4-FFF2-40B4-BE49-F238E27FC236}">
                <a16:creationId xmlns:a16="http://schemas.microsoft.com/office/drawing/2014/main" id="{7961D9D8-14DF-4520-881B-7CA11D029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FBA72-3A9B-444A-9DBF-671F11B71DC4}"/>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15191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F269B7-160F-40DA-B65A-95D4043603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2F59F5-CE03-43F5-99BB-04DED8ABCA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F52F8-A3F7-4154-A216-C88C240F125A}"/>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5" name="Footer Placeholder 4">
            <a:extLst>
              <a:ext uri="{FF2B5EF4-FFF2-40B4-BE49-F238E27FC236}">
                <a16:creationId xmlns:a16="http://schemas.microsoft.com/office/drawing/2014/main" id="{715AD077-F840-4BEE-BFD5-A847B9A74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2C1A4-BACD-4C77-BB76-F5BEAD33007A}"/>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80770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25A2-6A08-4F87-A051-C5AF72577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7404D-A381-4B4C-8AEF-00BE961FDE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DD6D4-4833-428A-B1DA-E365B3B3CC1C}"/>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5" name="Footer Placeholder 4">
            <a:extLst>
              <a:ext uri="{FF2B5EF4-FFF2-40B4-BE49-F238E27FC236}">
                <a16:creationId xmlns:a16="http://schemas.microsoft.com/office/drawing/2014/main" id="{73C1C718-67D7-4C9A-BE00-E74B4FF2E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AA4CF-0BDD-4BF3-BF57-73213710A724}"/>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308827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1C8AC-066E-49B2-9649-FE3CE6F315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5C1436-43DE-4857-A3F8-450336138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DE20D9-2835-4509-91F6-D1721F1782D9}"/>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5" name="Footer Placeholder 4">
            <a:extLst>
              <a:ext uri="{FF2B5EF4-FFF2-40B4-BE49-F238E27FC236}">
                <a16:creationId xmlns:a16="http://schemas.microsoft.com/office/drawing/2014/main" id="{32BAA7D0-30F0-4D67-B242-B3890F16C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AA22C-3639-45FD-A1B9-28148D766124}"/>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54977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D33B-F374-4DD2-AD6F-5E5C567E3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E066B-0607-4AC9-B4CE-C3E56110ED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C9D9A4-1CF2-4805-9D2B-9F2216BAC6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B56603-DF47-4BA6-8EFB-8DBC75AD7726}"/>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6" name="Footer Placeholder 5">
            <a:extLst>
              <a:ext uri="{FF2B5EF4-FFF2-40B4-BE49-F238E27FC236}">
                <a16:creationId xmlns:a16="http://schemas.microsoft.com/office/drawing/2014/main" id="{A1F164BE-1F4F-4489-A13D-5151CF2C9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886455-EA7A-4462-ACD8-52CB4E763B2F}"/>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5313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1CA97-9C4C-4C4E-BF2F-D9884948A4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84A439-8D8D-4A43-88DC-2B46F15594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32C4-BB57-4372-B123-B0D053D5A8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5B5444-62BD-4A15-A786-612B26D58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D8020-99D1-4E01-961C-627586E0A7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B166FC-CBF0-421B-A8B1-46EBFC5A4BE0}"/>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8" name="Footer Placeholder 7">
            <a:extLst>
              <a:ext uri="{FF2B5EF4-FFF2-40B4-BE49-F238E27FC236}">
                <a16:creationId xmlns:a16="http://schemas.microsoft.com/office/drawing/2014/main" id="{018FCA73-2A75-4A8D-B7BE-C4D9041F0D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19B00B-9CCE-4574-A208-EFED456A2710}"/>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4016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592CA-A9DE-452E-89F9-6D6D0C6F63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A8D08E-D387-4A5F-961A-10A226968210}"/>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4" name="Footer Placeholder 3">
            <a:extLst>
              <a:ext uri="{FF2B5EF4-FFF2-40B4-BE49-F238E27FC236}">
                <a16:creationId xmlns:a16="http://schemas.microsoft.com/office/drawing/2014/main" id="{61F04F64-5720-4DF8-85DB-207CBA9327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0A2CC6-4A28-44D8-AA01-92ACB74CD6A1}"/>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74348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FDE3A0-496E-4D0E-8006-B65E5258927A}"/>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3" name="Footer Placeholder 2">
            <a:extLst>
              <a:ext uri="{FF2B5EF4-FFF2-40B4-BE49-F238E27FC236}">
                <a16:creationId xmlns:a16="http://schemas.microsoft.com/office/drawing/2014/main" id="{D4E225CF-3AD5-4C66-95DE-46C7C247D7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8701C7-A6BF-4CF7-9E46-E90713FC2170}"/>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33628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8AE0-8381-4280-8CF3-0887D50BE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0755A9-C4F7-48FE-B930-36FF6FE8DC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F7CEBE-D763-4DE1-9BBB-AFEE11AD2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F515F0-E819-44E3-9B17-72958C3D090F}"/>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6" name="Footer Placeholder 5">
            <a:extLst>
              <a:ext uri="{FF2B5EF4-FFF2-40B4-BE49-F238E27FC236}">
                <a16:creationId xmlns:a16="http://schemas.microsoft.com/office/drawing/2014/main" id="{4CDE5703-E027-401D-8069-8D56143F9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9C94D-1FD8-4F5A-871A-2A4603DCD15E}"/>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244078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04B7-0AB1-4274-BA46-C75280A00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13843F-1702-4A5D-BB6D-2A4FF98AF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21FCC1-CA8B-475B-BC2B-B5FA4D5CD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0839F-00F1-460F-8BD5-9DA18BFF4269}"/>
              </a:ext>
            </a:extLst>
          </p:cNvPr>
          <p:cNvSpPr>
            <a:spLocks noGrp="1"/>
          </p:cNvSpPr>
          <p:nvPr>
            <p:ph type="dt" sz="half" idx="10"/>
          </p:nvPr>
        </p:nvSpPr>
        <p:spPr/>
        <p:txBody>
          <a:bodyPr/>
          <a:lstStyle/>
          <a:p>
            <a:fld id="{E89C4DD5-F499-4BB8-982C-92085488C2F5}" type="datetimeFigureOut">
              <a:rPr lang="en-US" smtClean="0"/>
              <a:t>11/29/2022</a:t>
            </a:fld>
            <a:endParaRPr lang="en-US"/>
          </a:p>
        </p:txBody>
      </p:sp>
      <p:sp>
        <p:nvSpPr>
          <p:cNvPr id="6" name="Footer Placeholder 5">
            <a:extLst>
              <a:ext uri="{FF2B5EF4-FFF2-40B4-BE49-F238E27FC236}">
                <a16:creationId xmlns:a16="http://schemas.microsoft.com/office/drawing/2014/main" id="{79172B82-685C-4733-9DF5-858276C84A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D0AD91-DB6E-4830-B9C3-CB61D65F2BC3}"/>
              </a:ext>
            </a:extLst>
          </p:cNvPr>
          <p:cNvSpPr>
            <a:spLocks noGrp="1"/>
          </p:cNvSpPr>
          <p:nvPr>
            <p:ph type="sldNum" sz="quarter" idx="12"/>
          </p:nvPr>
        </p:nvSpPr>
        <p:spPr/>
        <p:txBody>
          <a:bodyPr/>
          <a:lstStyle/>
          <a:p>
            <a:fld id="{CE4F27A6-C29D-4AF7-BAB0-B0B11DC2B078}" type="slidenum">
              <a:rPr lang="en-US" smtClean="0"/>
              <a:t>‹#›</a:t>
            </a:fld>
            <a:endParaRPr lang="en-US"/>
          </a:p>
        </p:txBody>
      </p:sp>
    </p:spTree>
    <p:extLst>
      <p:ext uri="{BB962C8B-B14F-4D97-AF65-F5344CB8AC3E}">
        <p14:creationId xmlns:p14="http://schemas.microsoft.com/office/powerpoint/2010/main" val="52489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2B8B4E-D7D0-4A4E-BA30-6AC6EA0BFF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836CE-44B7-459A-9C62-A1CEFAF649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CF482-3306-4A97-A31D-8232DE87FB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C4DD5-F499-4BB8-982C-92085488C2F5}" type="datetimeFigureOut">
              <a:rPr lang="en-US" smtClean="0"/>
              <a:t>11/29/2022</a:t>
            </a:fld>
            <a:endParaRPr lang="en-US"/>
          </a:p>
        </p:txBody>
      </p:sp>
      <p:sp>
        <p:nvSpPr>
          <p:cNvPr id="5" name="Footer Placeholder 4">
            <a:extLst>
              <a:ext uri="{FF2B5EF4-FFF2-40B4-BE49-F238E27FC236}">
                <a16:creationId xmlns:a16="http://schemas.microsoft.com/office/drawing/2014/main" id="{25C8D013-26F9-47AA-9538-2353BBE68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A88152-59CF-48A0-9EDD-492B864D4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F27A6-C29D-4AF7-BAB0-B0B11DC2B078}" type="slidenum">
              <a:rPr lang="en-US" smtClean="0"/>
              <a:t>‹#›</a:t>
            </a:fld>
            <a:endParaRPr lang="en-US"/>
          </a:p>
        </p:txBody>
      </p:sp>
    </p:spTree>
    <p:extLst>
      <p:ext uri="{BB962C8B-B14F-4D97-AF65-F5344CB8AC3E}">
        <p14:creationId xmlns:p14="http://schemas.microsoft.com/office/powerpoint/2010/main" val="1633234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ubrey-Ann.Gilmore@TexasAgriculture.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587B54-E3A8-4358-B817-6FBB14D0F326}"/>
              </a:ext>
            </a:extLst>
          </p:cNvPr>
          <p:cNvSpPr/>
          <p:nvPr/>
        </p:nvSpPr>
        <p:spPr>
          <a:xfrm>
            <a:off x="0" y="4307306"/>
            <a:ext cx="12192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a:extLst>
              <a:ext uri="{FF2B5EF4-FFF2-40B4-BE49-F238E27FC236}">
                <a16:creationId xmlns:a16="http://schemas.microsoft.com/office/drawing/2014/main" id="{FB25399A-5BC1-474C-976C-4F0E5925A728}"/>
              </a:ext>
            </a:extLst>
          </p:cNvPr>
          <p:cNvSpPr/>
          <p:nvPr/>
        </p:nvSpPr>
        <p:spPr>
          <a:xfrm>
            <a:off x="-3" y="4305348"/>
            <a:ext cx="12191999" cy="45719"/>
          </a:xfrm>
          <a:prstGeom prst="rect">
            <a:avLst/>
          </a:prstGeom>
          <a:solidFill>
            <a:srgbClr val="BF994A"/>
          </a:solidFill>
          <a:ln w="12700" cap="flat" cmpd="sng" algn="ctr">
            <a:noFill/>
            <a:prstDash val="solid"/>
            <a:miter lim="800000"/>
          </a:ln>
          <a:effectLst/>
        </p:spPr>
        <p:txBody>
          <a:bodyPr lIns="38405" tIns="19202" rIns="38405" bIns="19202" rtlCol="0" anchor="ctr"/>
          <a:lstStyle/>
          <a:p>
            <a:pPr marL="0" marR="0" lvl="0" indent="0" defTabSz="767942"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srgbClr val="334366"/>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241588B-F6BB-48CE-AA2B-21BAD338969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35030" y="1328931"/>
            <a:ext cx="8121931" cy="2616199"/>
          </a:xfrm>
          <a:prstGeom prst="rect">
            <a:avLst/>
          </a:prstGeom>
        </p:spPr>
      </p:pic>
      <p:sp>
        <p:nvSpPr>
          <p:cNvPr id="7" name="TextBox 6">
            <a:extLst>
              <a:ext uri="{FF2B5EF4-FFF2-40B4-BE49-F238E27FC236}">
                <a16:creationId xmlns:a16="http://schemas.microsoft.com/office/drawing/2014/main" id="{900DE3C5-C586-4D6D-9DB6-A44359D566EB}"/>
              </a:ext>
            </a:extLst>
          </p:cNvPr>
          <p:cNvSpPr txBox="1"/>
          <p:nvPr/>
        </p:nvSpPr>
        <p:spPr>
          <a:xfrm>
            <a:off x="1352549" y="4754147"/>
            <a:ext cx="9486902" cy="1169551"/>
          </a:xfrm>
          <a:prstGeom prst="rect">
            <a:avLst/>
          </a:prstGeom>
          <a:noFill/>
        </p:spPr>
        <p:txBody>
          <a:bodyPr wrap="square" rtlCol="0">
            <a:spAutoFit/>
          </a:bodyPr>
          <a:lstStyle/>
          <a:p>
            <a:pPr algn="ctr">
              <a:lnSpc>
                <a:spcPct val="150000"/>
              </a:lnSpc>
            </a:pPr>
            <a:r>
              <a:rPr lang="en-US" sz="2800" b="1" dirty="0">
                <a:solidFill>
                  <a:srgbClr val="D5B52F"/>
                </a:solidFill>
                <a:latin typeface="Arial" panose="020B0604020202020204" pitchFamily="34" charset="0"/>
                <a:cs typeface="Arial" panose="020B0604020202020204" pitchFamily="34" charset="0"/>
              </a:rPr>
              <a:t>Texas Community Development Block Grant Program </a:t>
            </a:r>
          </a:p>
          <a:p>
            <a:pPr algn="ctr"/>
            <a:r>
              <a:rPr lang="en-US" sz="2800" dirty="0">
                <a:solidFill>
                  <a:srgbClr val="D5B52F"/>
                </a:solidFill>
                <a:latin typeface="Arial" panose="020B0604020202020204" pitchFamily="34" charset="0"/>
                <a:cs typeface="Arial" panose="020B0604020202020204" pitchFamily="34" charset="0"/>
              </a:rPr>
              <a:t>PY 2023 Application Guide Updates</a:t>
            </a:r>
          </a:p>
        </p:txBody>
      </p:sp>
    </p:spTree>
    <p:extLst>
      <p:ext uri="{BB962C8B-B14F-4D97-AF65-F5344CB8AC3E}">
        <p14:creationId xmlns:p14="http://schemas.microsoft.com/office/powerpoint/2010/main" val="3606812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BEDE1E-64FD-4B9E-8C31-3A7F154B6BE8}"/>
              </a:ext>
            </a:extLst>
          </p:cNvPr>
          <p:cNvSpPr txBox="1"/>
          <p:nvPr/>
        </p:nvSpPr>
        <p:spPr>
          <a:xfrm>
            <a:off x="408285" y="379438"/>
            <a:ext cx="8835727"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Best Practices: Citizen Participation</a:t>
            </a:r>
          </a:p>
        </p:txBody>
      </p:sp>
      <p:cxnSp>
        <p:nvCxnSpPr>
          <p:cNvPr id="6" name="Straight Arrow Connector 5">
            <a:extLst>
              <a:ext uri="{FF2B5EF4-FFF2-40B4-BE49-F238E27FC236}">
                <a16:creationId xmlns:a16="http://schemas.microsoft.com/office/drawing/2014/main" id="{A7F9561C-5B89-4CA3-1436-CD08DE93C2FE}"/>
              </a:ext>
            </a:extLst>
          </p:cNvPr>
          <p:cNvCxnSpPr>
            <a:cxnSpLocks/>
          </p:cNvCxnSpPr>
          <p:nvPr/>
        </p:nvCxnSpPr>
        <p:spPr>
          <a:xfrm flipV="1">
            <a:off x="150312" y="3757808"/>
            <a:ext cx="11661732" cy="574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75C3E74-6918-C9C2-F71E-E29BB2302956}"/>
              </a:ext>
            </a:extLst>
          </p:cNvPr>
          <p:cNvSpPr txBox="1"/>
          <p:nvPr/>
        </p:nvSpPr>
        <p:spPr>
          <a:xfrm>
            <a:off x="626303" y="2500027"/>
            <a:ext cx="1077238" cy="1200329"/>
          </a:xfrm>
          <a:prstGeom prst="rect">
            <a:avLst/>
          </a:prstGeom>
          <a:noFill/>
        </p:spPr>
        <p:txBody>
          <a:bodyPr wrap="square" rtlCol="0">
            <a:spAutoFit/>
          </a:bodyPr>
          <a:lstStyle/>
          <a:p>
            <a:r>
              <a:rPr lang="en-US" dirty="0"/>
              <a:t>Publish notice of Public Hearing</a:t>
            </a:r>
          </a:p>
        </p:txBody>
      </p:sp>
      <p:sp>
        <p:nvSpPr>
          <p:cNvPr id="8" name="TextBox 7">
            <a:extLst>
              <a:ext uri="{FF2B5EF4-FFF2-40B4-BE49-F238E27FC236}">
                <a16:creationId xmlns:a16="http://schemas.microsoft.com/office/drawing/2014/main" id="{B1D72AC2-3ECA-EC95-3FF2-85A87DF080AE}"/>
              </a:ext>
            </a:extLst>
          </p:cNvPr>
          <p:cNvSpPr txBox="1"/>
          <p:nvPr/>
        </p:nvSpPr>
        <p:spPr>
          <a:xfrm>
            <a:off x="1364723" y="4461592"/>
            <a:ext cx="1177447" cy="369332"/>
          </a:xfrm>
          <a:prstGeom prst="rect">
            <a:avLst/>
          </a:prstGeom>
          <a:noFill/>
        </p:spPr>
        <p:txBody>
          <a:bodyPr wrap="square" rtlCol="0">
            <a:spAutoFit/>
          </a:bodyPr>
          <a:lstStyle/>
          <a:p>
            <a:r>
              <a:rPr lang="en-US" i="1" dirty="0"/>
              <a:t>+72 hours</a:t>
            </a:r>
          </a:p>
        </p:txBody>
      </p:sp>
      <p:sp>
        <p:nvSpPr>
          <p:cNvPr id="10" name="TextBox 9">
            <a:extLst>
              <a:ext uri="{FF2B5EF4-FFF2-40B4-BE49-F238E27FC236}">
                <a16:creationId xmlns:a16="http://schemas.microsoft.com/office/drawing/2014/main" id="{704FA24D-6323-11C2-BD06-DB8592B030E3}"/>
              </a:ext>
            </a:extLst>
          </p:cNvPr>
          <p:cNvSpPr txBox="1"/>
          <p:nvPr/>
        </p:nvSpPr>
        <p:spPr>
          <a:xfrm>
            <a:off x="2431223" y="2500026"/>
            <a:ext cx="2394925" cy="1200329"/>
          </a:xfrm>
          <a:prstGeom prst="rect">
            <a:avLst/>
          </a:prstGeom>
          <a:noFill/>
        </p:spPr>
        <p:txBody>
          <a:bodyPr wrap="square" rtlCol="0">
            <a:spAutoFit/>
          </a:bodyPr>
          <a:lstStyle/>
          <a:p>
            <a:r>
              <a:rPr lang="en-US" dirty="0"/>
              <a:t>Conduct Community Needs Assessment and receive input during public hearing</a:t>
            </a:r>
          </a:p>
        </p:txBody>
      </p:sp>
      <p:sp>
        <p:nvSpPr>
          <p:cNvPr id="11" name="TextBox 10">
            <a:extLst>
              <a:ext uri="{FF2B5EF4-FFF2-40B4-BE49-F238E27FC236}">
                <a16:creationId xmlns:a16="http://schemas.microsoft.com/office/drawing/2014/main" id="{971F68D9-B7A1-CACF-F018-51E9EE738B62}"/>
              </a:ext>
            </a:extLst>
          </p:cNvPr>
          <p:cNvSpPr txBox="1"/>
          <p:nvPr/>
        </p:nvSpPr>
        <p:spPr>
          <a:xfrm>
            <a:off x="3580461" y="4395905"/>
            <a:ext cx="4613441" cy="369332"/>
          </a:xfrm>
          <a:prstGeom prst="rect">
            <a:avLst/>
          </a:prstGeom>
          <a:noFill/>
        </p:spPr>
        <p:txBody>
          <a:bodyPr wrap="square" rtlCol="0">
            <a:spAutoFit/>
          </a:bodyPr>
          <a:lstStyle/>
          <a:p>
            <a:r>
              <a:rPr lang="en-US" i="1" dirty="0"/>
              <a:t>Project design and application preparation </a:t>
            </a:r>
          </a:p>
        </p:txBody>
      </p:sp>
      <p:sp>
        <p:nvSpPr>
          <p:cNvPr id="12" name="TextBox 11">
            <a:extLst>
              <a:ext uri="{FF2B5EF4-FFF2-40B4-BE49-F238E27FC236}">
                <a16:creationId xmlns:a16="http://schemas.microsoft.com/office/drawing/2014/main" id="{8463C9D1-0400-02FE-8CBB-F7F4E5415E36}"/>
              </a:ext>
            </a:extLst>
          </p:cNvPr>
          <p:cNvSpPr txBox="1"/>
          <p:nvPr/>
        </p:nvSpPr>
        <p:spPr>
          <a:xfrm>
            <a:off x="6829234" y="2320318"/>
            <a:ext cx="1625864" cy="1477328"/>
          </a:xfrm>
          <a:prstGeom prst="rect">
            <a:avLst/>
          </a:prstGeom>
          <a:noFill/>
        </p:spPr>
        <p:txBody>
          <a:bodyPr wrap="square" rtlCol="0">
            <a:spAutoFit/>
          </a:bodyPr>
          <a:lstStyle/>
          <a:p>
            <a:r>
              <a:rPr lang="en-US" dirty="0"/>
              <a:t>Local governing body authorize application resolution</a:t>
            </a:r>
          </a:p>
        </p:txBody>
      </p:sp>
      <p:sp>
        <p:nvSpPr>
          <p:cNvPr id="15" name="TextBox 14">
            <a:extLst>
              <a:ext uri="{FF2B5EF4-FFF2-40B4-BE49-F238E27FC236}">
                <a16:creationId xmlns:a16="http://schemas.microsoft.com/office/drawing/2014/main" id="{2E9FA34E-C9B9-501E-F7FB-6035A1CABC9F}"/>
              </a:ext>
            </a:extLst>
          </p:cNvPr>
          <p:cNvSpPr txBox="1"/>
          <p:nvPr/>
        </p:nvSpPr>
        <p:spPr>
          <a:xfrm>
            <a:off x="8697685" y="2597317"/>
            <a:ext cx="1625864" cy="923330"/>
          </a:xfrm>
          <a:prstGeom prst="rect">
            <a:avLst/>
          </a:prstGeom>
          <a:noFill/>
        </p:spPr>
        <p:txBody>
          <a:bodyPr wrap="square" rtlCol="0">
            <a:spAutoFit/>
          </a:bodyPr>
          <a:lstStyle/>
          <a:p>
            <a:r>
              <a:rPr lang="en-US" dirty="0"/>
              <a:t>Publish notice of Application Availability</a:t>
            </a:r>
          </a:p>
        </p:txBody>
      </p:sp>
      <p:sp>
        <p:nvSpPr>
          <p:cNvPr id="16" name="TextBox 15">
            <a:extLst>
              <a:ext uri="{FF2B5EF4-FFF2-40B4-BE49-F238E27FC236}">
                <a16:creationId xmlns:a16="http://schemas.microsoft.com/office/drawing/2014/main" id="{E7155DDF-4E07-07CC-87A5-2774F8FDE87B}"/>
              </a:ext>
            </a:extLst>
          </p:cNvPr>
          <p:cNvSpPr txBox="1"/>
          <p:nvPr/>
        </p:nvSpPr>
        <p:spPr>
          <a:xfrm>
            <a:off x="10566136" y="2990224"/>
            <a:ext cx="1625864" cy="646331"/>
          </a:xfrm>
          <a:prstGeom prst="rect">
            <a:avLst/>
          </a:prstGeom>
          <a:noFill/>
        </p:spPr>
        <p:txBody>
          <a:bodyPr wrap="square" rtlCol="0">
            <a:spAutoFit/>
          </a:bodyPr>
          <a:lstStyle/>
          <a:p>
            <a:r>
              <a:rPr lang="en-US" dirty="0"/>
              <a:t>Submit Application </a:t>
            </a:r>
          </a:p>
        </p:txBody>
      </p:sp>
      <p:sp>
        <p:nvSpPr>
          <p:cNvPr id="17" name="TextBox 16">
            <a:extLst>
              <a:ext uri="{FF2B5EF4-FFF2-40B4-BE49-F238E27FC236}">
                <a16:creationId xmlns:a16="http://schemas.microsoft.com/office/drawing/2014/main" id="{146FD5E4-CED6-72E2-3BA5-B60BE462ECD4}"/>
              </a:ext>
            </a:extLst>
          </p:cNvPr>
          <p:cNvSpPr txBox="1"/>
          <p:nvPr/>
        </p:nvSpPr>
        <p:spPr>
          <a:xfrm>
            <a:off x="9789041" y="4485913"/>
            <a:ext cx="1177447" cy="369332"/>
          </a:xfrm>
          <a:prstGeom prst="rect">
            <a:avLst/>
          </a:prstGeom>
          <a:noFill/>
        </p:spPr>
        <p:txBody>
          <a:bodyPr wrap="square" rtlCol="0">
            <a:spAutoFit/>
          </a:bodyPr>
          <a:lstStyle/>
          <a:p>
            <a:r>
              <a:rPr lang="en-US" i="1" dirty="0"/>
              <a:t>+5 Days</a:t>
            </a:r>
          </a:p>
        </p:txBody>
      </p:sp>
      <p:sp>
        <p:nvSpPr>
          <p:cNvPr id="22" name="Right Brace 21">
            <a:extLst>
              <a:ext uri="{FF2B5EF4-FFF2-40B4-BE49-F238E27FC236}">
                <a16:creationId xmlns:a16="http://schemas.microsoft.com/office/drawing/2014/main" id="{E5617F53-B9C9-BD69-F223-24151542D85F}"/>
              </a:ext>
            </a:extLst>
          </p:cNvPr>
          <p:cNvSpPr/>
          <p:nvPr/>
        </p:nvSpPr>
        <p:spPr>
          <a:xfrm rot="5400000">
            <a:off x="1727979" y="3442501"/>
            <a:ext cx="450937" cy="1455871"/>
          </a:xfrm>
          <a:prstGeom prst="rightBrace">
            <a:avLst>
              <a:gd name="adj1" fmla="val 80714"/>
              <a:gd name="adj2" fmla="val 482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ight Brace 22">
            <a:extLst>
              <a:ext uri="{FF2B5EF4-FFF2-40B4-BE49-F238E27FC236}">
                <a16:creationId xmlns:a16="http://schemas.microsoft.com/office/drawing/2014/main" id="{86DCD95B-6865-8915-D000-9E22D02564A9}"/>
              </a:ext>
            </a:extLst>
          </p:cNvPr>
          <p:cNvSpPr/>
          <p:nvPr/>
        </p:nvSpPr>
        <p:spPr>
          <a:xfrm rot="5400000">
            <a:off x="10013084" y="3508188"/>
            <a:ext cx="450937" cy="1455871"/>
          </a:xfrm>
          <a:prstGeom prst="rightBrace">
            <a:avLst>
              <a:gd name="adj1" fmla="val 80714"/>
              <a:gd name="adj2" fmla="val 482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ight Brace 23">
            <a:extLst>
              <a:ext uri="{FF2B5EF4-FFF2-40B4-BE49-F238E27FC236}">
                <a16:creationId xmlns:a16="http://schemas.microsoft.com/office/drawing/2014/main" id="{A156D76F-FC32-7897-E968-60CEA3797875}"/>
              </a:ext>
            </a:extLst>
          </p:cNvPr>
          <p:cNvSpPr/>
          <p:nvPr/>
        </p:nvSpPr>
        <p:spPr>
          <a:xfrm rot="5400000">
            <a:off x="5150400" y="2406470"/>
            <a:ext cx="450937" cy="3527933"/>
          </a:xfrm>
          <a:prstGeom prst="rightBrace">
            <a:avLst>
              <a:gd name="adj1" fmla="val 80714"/>
              <a:gd name="adj2" fmla="val 482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01673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08285" y="379438"/>
            <a:ext cx="9510828"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Best Practices: Citizen Participation Docs</a:t>
            </a:r>
          </a:p>
        </p:txBody>
      </p:sp>
      <p:graphicFrame>
        <p:nvGraphicFramePr>
          <p:cNvPr id="6" name="Table 6">
            <a:extLst>
              <a:ext uri="{FF2B5EF4-FFF2-40B4-BE49-F238E27FC236}">
                <a16:creationId xmlns:a16="http://schemas.microsoft.com/office/drawing/2014/main" id="{BF0E58EA-4AB7-42A0-ECF2-23F60BA860DA}"/>
              </a:ext>
            </a:extLst>
          </p:cNvPr>
          <p:cNvGraphicFramePr>
            <a:graphicFrameLocks noGrp="1"/>
          </p:cNvGraphicFramePr>
          <p:nvPr>
            <p:ph idx="1"/>
            <p:extLst>
              <p:ext uri="{D42A27DB-BD31-4B8C-83A1-F6EECF244321}">
                <p14:modId xmlns:p14="http://schemas.microsoft.com/office/powerpoint/2010/main" val="1680096116"/>
              </p:ext>
            </p:extLst>
          </p:nvPr>
        </p:nvGraphicFramePr>
        <p:xfrm>
          <a:off x="356425" y="1516023"/>
          <a:ext cx="10021866" cy="4495759"/>
        </p:xfrm>
        <a:graphic>
          <a:graphicData uri="http://schemas.openxmlformats.org/drawingml/2006/table">
            <a:tbl>
              <a:tblPr firstRow="1" bandRow="1">
                <a:tableStyleId>{5C22544A-7EE6-4342-B048-85BDC9FD1C3A}</a:tableStyleId>
              </a:tblPr>
              <a:tblGrid>
                <a:gridCol w="3340622">
                  <a:extLst>
                    <a:ext uri="{9D8B030D-6E8A-4147-A177-3AD203B41FA5}">
                      <a16:colId xmlns:a16="http://schemas.microsoft.com/office/drawing/2014/main" val="1717296259"/>
                    </a:ext>
                  </a:extLst>
                </a:gridCol>
                <a:gridCol w="3340622">
                  <a:extLst>
                    <a:ext uri="{9D8B030D-6E8A-4147-A177-3AD203B41FA5}">
                      <a16:colId xmlns:a16="http://schemas.microsoft.com/office/drawing/2014/main" val="2531037187"/>
                    </a:ext>
                  </a:extLst>
                </a:gridCol>
                <a:gridCol w="3340622">
                  <a:extLst>
                    <a:ext uri="{9D8B030D-6E8A-4147-A177-3AD203B41FA5}">
                      <a16:colId xmlns:a16="http://schemas.microsoft.com/office/drawing/2014/main" val="481297123"/>
                    </a:ext>
                  </a:extLst>
                </a:gridCol>
              </a:tblGrid>
              <a:tr h="655279">
                <a:tc>
                  <a:txBody>
                    <a:bodyPr/>
                    <a:lstStyle/>
                    <a:p>
                      <a:r>
                        <a:rPr lang="en-US" dirty="0"/>
                        <a:t>Publish the notice in a newspaper of general circulation</a:t>
                      </a:r>
                    </a:p>
                  </a:txBody>
                  <a:tcPr/>
                </a:tc>
                <a:tc>
                  <a:txBody>
                    <a:bodyPr/>
                    <a:lstStyle/>
                    <a:p>
                      <a:r>
                        <a:rPr lang="en-US" dirty="0"/>
                        <a:t>Physically post notice in at least two (2) public places. One (1) posting courthouse/city hall, one (1) posting within project area</a:t>
                      </a:r>
                    </a:p>
                  </a:txBody>
                  <a:tcPr/>
                </a:tc>
                <a:tc>
                  <a:txBody>
                    <a:bodyPr/>
                    <a:lstStyle/>
                    <a:p>
                      <a:r>
                        <a:rPr lang="en-US" dirty="0"/>
                        <a:t>Physically post notice in one (1) public place (</a:t>
                      </a:r>
                      <a:r>
                        <a:rPr lang="en-US" dirty="0" err="1"/>
                        <a:t>e.g</a:t>
                      </a:r>
                      <a:r>
                        <a:rPr lang="en-US" dirty="0"/>
                        <a:t> city hall/courthouse)</a:t>
                      </a:r>
                    </a:p>
                    <a:p>
                      <a:r>
                        <a:rPr lang="en-US" dirty="0"/>
                        <a:t>AND</a:t>
                      </a:r>
                    </a:p>
                    <a:p>
                      <a:r>
                        <a:rPr lang="en-US" dirty="0"/>
                        <a:t>Publish notice on applicant’s website</a:t>
                      </a:r>
                    </a:p>
                  </a:txBody>
                  <a:tcPr/>
                </a:tc>
                <a:extLst>
                  <a:ext uri="{0D108BD9-81ED-4DB2-BD59-A6C34878D82A}">
                    <a16:rowId xmlns:a16="http://schemas.microsoft.com/office/drawing/2014/main" val="2507598508"/>
                  </a:ext>
                </a:extLst>
              </a:tr>
              <a:tr h="655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Full newspaper page OR Clipping of notice WITH affidavit of publication</a:t>
                      </a:r>
                    </a:p>
                  </a:txBody>
                  <a:tcPr/>
                </a:tc>
                <a:tc>
                  <a:txBody>
                    <a:bodyPr/>
                    <a:lstStyle/>
                    <a:p>
                      <a:r>
                        <a:rPr lang="en-US" dirty="0"/>
                        <a:t>Picture documentation of notice posting at both physical locations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Picture documentation of notice posting at both physical locations</a:t>
                      </a:r>
                    </a:p>
                    <a:p>
                      <a:endParaRPr lang="en-US" dirty="0"/>
                    </a:p>
                  </a:txBody>
                  <a:tcPr/>
                </a:tc>
                <a:extLst>
                  <a:ext uri="{0D108BD9-81ED-4DB2-BD59-A6C34878D82A}">
                    <a16:rowId xmlns:a16="http://schemas.microsoft.com/office/drawing/2014/main" val="4167517571"/>
                  </a:ext>
                </a:extLst>
              </a:tr>
              <a:tr h="655279">
                <a:tc>
                  <a:txBody>
                    <a:bodyPr/>
                    <a:lstStyle/>
                    <a:p>
                      <a:endParaRPr lang="en-US" dirty="0"/>
                    </a:p>
                  </a:txBody>
                  <a:tcPr/>
                </a:tc>
                <a:tc>
                  <a:txBody>
                    <a:bodyPr/>
                    <a:lstStyle/>
                    <a:p>
                      <a:r>
                        <a:rPr lang="en-US" dirty="0"/>
                        <a:t>Affidavit of posting for each physical posting</a:t>
                      </a:r>
                    </a:p>
                  </a:txBody>
                  <a:tcPr/>
                </a:tc>
                <a:tc>
                  <a:txBody>
                    <a:bodyPr/>
                    <a:lstStyle/>
                    <a:p>
                      <a:r>
                        <a:rPr lang="en-US" dirty="0"/>
                        <a:t>Screenshot of posting with computer date time stamp</a:t>
                      </a:r>
                    </a:p>
                  </a:txBody>
                  <a:tcPr/>
                </a:tc>
                <a:extLst>
                  <a:ext uri="{0D108BD9-81ED-4DB2-BD59-A6C34878D82A}">
                    <a16:rowId xmlns:a16="http://schemas.microsoft.com/office/drawing/2014/main" val="1655415319"/>
                  </a:ext>
                </a:extLst>
              </a:tr>
              <a:tr h="655279">
                <a:tc>
                  <a:txBody>
                    <a:bodyPr/>
                    <a:lstStyle/>
                    <a:p>
                      <a:endParaRPr lang="en-US" dirty="0"/>
                    </a:p>
                  </a:txBody>
                  <a:tcPr/>
                </a:tc>
                <a:tc>
                  <a:txBody>
                    <a:bodyPr/>
                    <a:lstStyle/>
                    <a:p>
                      <a:endParaRPr lang="en-US" dirty="0"/>
                    </a:p>
                  </a:txBody>
                  <a:tcPr/>
                </a:tc>
                <a:tc>
                  <a:txBody>
                    <a:bodyPr/>
                    <a:lstStyle/>
                    <a:p>
                      <a:r>
                        <a:rPr lang="en-US" dirty="0"/>
                        <a:t>Affidavit of posting for physical posting AND Affidavit for website publication </a:t>
                      </a:r>
                    </a:p>
                    <a:p>
                      <a:endParaRPr lang="en-US" dirty="0"/>
                    </a:p>
                  </a:txBody>
                  <a:tcPr/>
                </a:tc>
                <a:extLst>
                  <a:ext uri="{0D108BD9-81ED-4DB2-BD59-A6C34878D82A}">
                    <a16:rowId xmlns:a16="http://schemas.microsoft.com/office/drawing/2014/main" val="363092344"/>
                  </a:ext>
                </a:extLst>
              </a:tr>
            </a:tbl>
          </a:graphicData>
        </a:graphic>
      </p:graphicFrame>
    </p:spTree>
    <p:extLst>
      <p:ext uri="{BB962C8B-B14F-4D97-AF65-F5344CB8AC3E}">
        <p14:creationId xmlns:p14="http://schemas.microsoft.com/office/powerpoint/2010/main" val="959874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08285" y="379438"/>
            <a:ext cx="8835727"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Best Practices</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529912" y="1285877"/>
            <a:ext cx="9510828" cy="5321274"/>
          </a:xfrm>
        </p:spPr>
        <p:txBody>
          <a:bodyPr>
            <a:normAutofit/>
          </a:bodyPr>
          <a:lstStyle/>
          <a:p>
            <a:r>
              <a:rPr lang="en-US" dirty="0"/>
              <a:t>Acceptable benes documentation – 2022 NPO Guide!</a:t>
            </a:r>
          </a:p>
          <a:p>
            <a:r>
              <a:rPr lang="en-US" dirty="0"/>
              <a:t>Ensure authorized signatory signs the application AND pushes document to Application Submitted status</a:t>
            </a:r>
          </a:p>
          <a:p>
            <a:r>
              <a:rPr lang="en-US" dirty="0"/>
              <a:t>Keep contact information in Application Contact Info page up to date! </a:t>
            </a:r>
          </a:p>
          <a:p>
            <a:r>
              <a:rPr lang="en-US" dirty="0"/>
              <a:t>Encourage users to login at least every 6 months to retain active status in system to avoid last minute “crisis” near application deadlines.</a:t>
            </a:r>
          </a:p>
          <a:p>
            <a:endParaRPr lang="en-US" dirty="0"/>
          </a:p>
          <a:p>
            <a:pPr marL="0" indent="0">
              <a:buNone/>
            </a:pPr>
            <a:endParaRPr lang="en-US" dirty="0"/>
          </a:p>
        </p:txBody>
      </p:sp>
    </p:spTree>
    <p:extLst>
      <p:ext uri="{BB962C8B-B14F-4D97-AF65-F5344CB8AC3E}">
        <p14:creationId xmlns:p14="http://schemas.microsoft.com/office/powerpoint/2010/main" val="4061695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08285" y="379438"/>
            <a:ext cx="8835727"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Related News</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529912" y="1285877"/>
            <a:ext cx="9510828" cy="5321274"/>
          </a:xfrm>
        </p:spPr>
        <p:txBody>
          <a:bodyPr>
            <a:normAutofit/>
          </a:bodyPr>
          <a:lstStyle/>
          <a:p>
            <a:r>
              <a:rPr lang="en-US" dirty="0"/>
              <a:t>PY 2022 DRP and CFC awards coming this week! CD coming next month.</a:t>
            </a:r>
          </a:p>
          <a:p>
            <a:r>
              <a:rPr lang="en-US" dirty="0"/>
              <a:t>Lots of system emails (sorry) regarding initiation of performance reports</a:t>
            </a:r>
          </a:p>
          <a:p>
            <a:pPr lvl="1"/>
            <a:r>
              <a:rPr lang="en-US" dirty="0"/>
              <a:t>Begin assigning appropriate personnel to documents and use Support Ticket as needed</a:t>
            </a:r>
          </a:p>
          <a:p>
            <a:r>
              <a:rPr lang="en-US" dirty="0"/>
              <a:t>Site Visits from regional and HQ staff ongoing</a:t>
            </a:r>
          </a:p>
          <a:p>
            <a:r>
              <a:rPr lang="en-US" dirty="0"/>
              <a:t>Pre-Award notices coming from TDA support staff soon. Check out webinar and written SOP.</a:t>
            </a:r>
          </a:p>
        </p:txBody>
      </p:sp>
    </p:spTree>
    <p:extLst>
      <p:ext uri="{BB962C8B-B14F-4D97-AF65-F5344CB8AC3E}">
        <p14:creationId xmlns:p14="http://schemas.microsoft.com/office/powerpoint/2010/main" val="2324310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919071" y="2216976"/>
            <a:ext cx="8705361" cy="2685657"/>
          </a:xfrm>
          <a:prstGeom prst="rect">
            <a:avLst/>
          </a:prstGeom>
          <a:noFill/>
        </p:spPr>
        <p:txBody>
          <a:bodyPr wrap="square" lIns="38405" tIns="19202" rIns="38405" bIns="19202" rtlCol="0">
            <a:spAutoFit/>
          </a:bodyPr>
          <a:lstStyle/>
          <a:p>
            <a:pPr algn="ctr"/>
            <a:r>
              <a:rPr lang="en-US" sz="3100" b="1" dirty="0">
                <a:solidFill>
                  <a:srgbClr val="1E3C78"/>
                </a:solidFill>
                <a:latin typeface="Arial" panose="020B0604020202020204" pitchFamily="34" charset="0"/>
                <a:ea typeface="Playfair Display" charset="0"/>
                <a:cs typeface="Arial" panose="020B0604020202020204" pitchFamily="34" charset="0"/>
              </a:rPr>
              <a:t>Questions?</a:t>
            </a:r>
          </a:p>
          <a:p>
            <a:pPr algn="ctr"/>
            <a:endParaRPr lang="en-US" sz="3100" b="1" dirty="0">
              <a:solidFill>
                <a:srgbClr val="1E3C78"/>
              </a:solidFill>
              <a:latin typeface="Arial" panose="020B0604020202020204" pitchFamily="34" charset="0"/>
              <a:ea typeface="Playfair Display" charset="0"/>
              <a:cs typeface="Arial" panose="020B0604020202020204" pitchFamily="34" charset="0"/>
            </a:endParaRPr>
          </a:p>
          <a:p>
            <a:pPr algn="ctr"/>
            <a:endParaRPr lang="en-US" sz="3100" b="1" dirty="0">
              <a:solidFill>
                <a:srgbClr val="1E3C78"/>
              </a:solidFill>
              <a:latin typeface="Arial" panose="020B0604020202020204" pitchFamily="34" charset="0"/>
              <a:ea typeface="Playfair Display" charset="0"/>
              <a:cs typeface="Arial" panose="020B0604020202020204" pitchFamily="34" charset="0"/>
            </a:endParaRPr>
          </a:p>
          <a:p>
            <a:pPr algn="ctr"/>
            <a:endParaRPr lang="en-US" sz="3100" b="1" dirty="0">
              <a:solidFill>
                <a:srgbClr val="1E3C78"/>
              </a:solidFill>
              <a:latin typeface="Arial" panose="020B0604020202020204" pitchFamily="34" charset="0"/>
              <a:ea typeface="Playfair Display" charset="0"/>
              <a:cs typeface="Arial" panose="020B0604020202020204" pitchFamily="34" charset="0"/>
            </a:endParaRPr>
          </a:p>
          <a:p>
            <a:pPr algn="ctr"/>
            <a:r>
              <a:rPr lang="en-US" sz="2400" b="1" dirty="0">
                <a:solidFill>
                  <a:srgbClr val="1E3C78"/>
                </a:solidFill>
                <a:latin typeface="Arial" panose="020B0604020202020204" pitchFamily="34" charset="0"/>
                <a:ea typeface="Playfair Display" charset="0"/>
                <a:cs typeface="Arial" panose="020B0604020202020204" pitchFamily="34" charset="0"/>
                <a:hlinkClick r:id="rId3"/>
              </a:rPr>
              <a:t>Aubrey-Ann.Gilmore@TexasAgriculture.gov</a:t>
            </a:r>
            <a:endParaRPr lang="en-US" sz="2400" b="1" dirty="0">
              <a:solidFill>
                <a:srgbClr val="1E3C78"/>
              </a:solidFill>
              <a:latin typeface="Arial" panose="020B0604020202020204" pitchFamily="34" charset="0"/>
              <a:ea typeface="Playfair Display" charset="0"/>
              <a:cs typeface="Arial" panose="020B0604020202020204" pitchFamily="34" charset="0"/>
            </a:endParaRPr>
          </a:p>
          <a:p>
            <a:pPr algn="ctr"/>
            <a:r>
              <a:rPr lang="en-US" sz="2400" b="1" dirty="0">
                <a:solidFill>
                  <a:srgbClr val="1E3C78"/>
                </a:solidFill>
                <a:latin typeface="Arial" panose="020B0604020202020204" pitchFamily="34" charset="0"/>
                <a:ea typeface="Playfair Display" charset="0"/>
                <a:cs typeface="Arial" panose="020B0604020202020204" pitchFamily="34" charset="0"/>
              </a:rPr>
              <a:t>512-936-7894</a:t>
            </a:r>
          </a:p>
        </p:txBody>
      </p:sp>
    </p:spTree>
    <p:extLst>
      <p:ext uri="{BB962C8B-B14F-4D97-AF65-F5344CB8AC3E}">
        <p14:creationId xmlns:p14="http://schemas.microsoft.com/office/powerpoint/2010/main" val="200465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NEW: Signatory Resolution</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385763" y="1064751"/>
            <a:ext cx="5710237" cy="5700712"/>
          </a:xfrm>
        </p:spPr>
        <p:txBody>
          <a:bodyPr>
            <a:normAutofit/>
          </a:bodyPr>
          <a:lstStyle/>
          <a:p>
            <a:pPr lvl="1"/>
            <a:endParaRPr lang="en-US" sz="3200" dirty="0"/>
          </a:p>
          <a:p>
            <a:r>
              <a:rPr lang="en-US" sz="2400" dirty="0">
                <a:effectLst/>
                <a:ea typeface="Times New Roman" panose="02020603050405020304" pitchFamily="18" charset="0"/>
              </a:rPr>
              <a:t>Once the Signatory Resolution is adopted and submitted to TDA-GO, the community may continue to rely on the same resolution for subsequent TxCDBG applications.  </a:t>
            </a:r>
          </a:p>
          <a:p>
            <a:r>
              <a:rPr lang="en-US" sz="2400" dirty="0">
                <a:effectLst/>
                <a:ea typeface="Times New Roman" panose="02020603050405020304" pitchFamily="18" charset="0"/>
              </a:rPr>
              <a:t>The community may provide an updated resolution at any time as local needs change.  </a:t>
            </a:r>
          </a:p>
          <a:p>
            <a:r>
              <a:rPr lang="en-US" sz="2400" dirty="0">
                <a:effectLst/>
                <a:ea typeface="Times New Roman" panose="02020603050405020304" pitchFamily="18" charset="0"/>
              </a:rPr>
              <a:t>Only those named in the resolution will be permitted to take action in TDA-GO on behalf of the community.</a:t>
            </a:r>
          </a:p>
          <a:p>
            <a:endParaRPr lang="en-US" sz="1800" b="1" dirty="0">
              <a:highlight>
                <a:srgbClr val="FFFF00"/>
              </a:highlight>
              <a:latin typeface="Times New Roman" panose="02020603050405020304" pitchFamily="18" charset="0"/>
            </a:endParaRPr>
          </a:p>
          <a:p>
            <a:endParaRPr lang="en-US" dirty="0">
              <a:highlight>
                <a:srgbClr val="FFFF00"/>
              </a:highlight>
            </a:endParaRPr>
          </a:p>
        </p:txBody>
      </p:sp>
      <p:pic>
        <p:nvPicPr>
          <p:cNvPr id="3" name="Picture 2">
            <a:extLst>
              <a:ext uri="{FF2B5EF4-FFF2-40B4-BE49-F238E27FC236}">
                <a16:creationId xmlns:a16="http://schemas.microsoft.com/office/drawing/2014/main" id="{08863B18-C13F-BC17-6F9C-8BC2BCAB1AD0}"/>
              </a:ext>
            </a:extLst>
          </p:cNvPr>
          <p:cNvPicPr>
            <a:picLocks noChangeAspect="1"/>
          </p:cNvPicPr>
          <p:nvPr/>
        </p:nvPicPr>
        <p:blipFill>
          <a:blip r:embed="rId3"/>
          <a:stretch>
            <a:fillRect/>
          </a:stretch>
        </p:blipFill>
        <p:spPr>
          <a:xfrm>
            <a:off x="6787694" y="441188"/>
            <a:ext cx="5018543" cy="6136345"/>
          </a:xfrm>
          <a:prstGeom prst="rect">
            <a:avLst/>
          </a:prstGeom>
        </p:spPr>
      </p:pic>
    </p:spTree>
    <p:extLst>
      <p:ext uri="{BB962C8B-B14F-4D97-AF65-F5344CB8AC3E}">
        <p14:creationId xmlns:p14="http://schemas.microsoft.com/office/powerpoint/2010/main" val="193405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73812"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Financial Capacity</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685801" y="972215"/>
            <a:ext cx="9172575" cy="5700712"/>
          </a:xfrm>
        </p:spPr>
        <p:txBody>
          <a:bodyPr>
            <a:normAutofit/>
          </a:bodyPr>
          <a:lstStyle/>
          <a:p>
            <a:r>
              <a:rPr lang="en-US" sz="3600" dirty="0"/>
              <a:t>Applicant must indicate willingness to adhere to financial management controls included in any resulting grant award; and</a:t>
            </a:r>
          </a:p>
          <a:p>
            <a:r>
              <a:rPr lang="en-US" sz="3600" dirty="0"/>
              <a:t>If recommended for funding, must complete a Financial Capacity Self-Assessment prior to release of grant funds.</a:t>
            </a:r>
          </a:p>
          <a:p>
            <a:pPr lvl="1"/>
            <a:r>
              <a:rPr lang="en-US" sz="3200" dirty="0"/>
              <a:t>If determined necessary, conditions may be included in the grant agreement to ensure appropriate financial capacity.</a:t>
            </a:r>
          </a:p>
        </p:txBody>
      </p:sp>
    </p:spTree>
    <p:extLst>
      <p:ext uri="{BB962C8B-B14F-4D97-AF65-F5344CB8AC3E}">
        <p14:creationId xmlns:p14="http://schemas.microsoft.com/office/powerpoint/2010/main" val="392322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73812" y="379438"/>
            <a:ext cx="9534484"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Build America, Buy America (BABA)</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685801" y="1164921"/>
            <a:ext cx="9172575" cy="5508006"/>
          </a:xfrm>
        </p:spPr>
        <p:txBody>
          <a:bodyPr>
            <a:normAutofit/>
          </a:bodyPr>
          <a:lstStyle/>
          <a:p>
            <a:r>
              <a:rPr lang="en-US" sz="3200" dirty="0"/>
              <a:t>Grants funded under 2023 Application Guides will be required to comply with Build America Buy America (BABA) provisions.</a:t>
            </a:r>
          </a:p>
          <a:p>
            <a:pPr marL="0" indent="0">
              <a:buNone/>
            </a:pPr>
            <a:endParaRPr lang="en-US" sz="3200" dirty="0"/>
          </a:p>
          <a:p>
            <a:r>
              <a:rPr lang="en-US" sz="3200" dirty="0"/>
              <a:t>HUD Guidance on BABA implementation not yet published</a:t>
            </a:r>
          </a:p>
          <a:p>
            <a:pPr marL="0" indent="0">
              <a:buNone/>
            </a:pPr>
            <a:endParaRPr lang="en-US" sz="3200" dirty="0"/>
          </a:p>
          <a:p>
            <a:pPr lvl="1"/>
            <a:r>
              <a:rPr lang="en-US" sz="2800" dirty="0"/>
              <a:t>TDA to update Project Implementation Manual and other resources as guidance becomes available and prior to execution of a grant agreement for applicants submitted in PY 2023 and beyond.</a:t>
            </a:r>
          </a:p>
        </p:txBody>
      </p:sp>
    </p:spTree>
    <p:extLst>
      <p:ext uri="{BB962C8B-B14F-4D97-AF65-F5344CB8AC3E}">
        <p14:creationId xmlns:p14="http://schemas.microsoft.com/office/powerpoint/2010/main" val="141601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73812"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Other Minor Corrections</a:t>
            </a:r>
          </a:p>
        </p:txBody>
      </p:sp>
      <p:sp>
        <p:nvSpPr>
          <p:cNvPr id="7" name="Content Placeholder 6">
            <a:extLst>
              <a:ext uri="{FF2B5EF4-FFF2-40B4-BE49-F238E27FC236}">
                <a16:creationId xmlns:a16="http://schemas.microsoft.com/office/drawing/2014/main" id="{DBE8CF91-9BA5-3BF5-C192-E04361F48BD8}"/>
              </a:ext>
            </a:extLst>
          </p:cNvPr>
          <p:cNvSpPr>
            <a:spLocks noGrp="1"/>
          </p:cNvSpPr>
          <p:nvPr>
            <p:ph idx="1"/>
          </p:nvPr>
        </p:nvSpPr>
        <p:spPr>
          <a:xfrm>
            <a:off x="675361" y="1253330"/>
            <a:ext cx="9646086" cy="5097365"/>
          </a:xfrm>
        </p:spPr>
        <p:txBody>
          <a:bodyPr/>
          <a:lstStyle/>
          <a:p>
            <a:r>
              <a:rPr lang="en-US" dirty="0"/>
              <a:t>Correction to application thresholds for FAST contracts</a:t>
            </a:r>
          </a:p>
          <a:p>
            <a:r>
              <a:rPr lang="en-US" dirty="0"/>
              <a:t>Correction to CD Match scoring matrix</a:t>
            </a:r>
          </a:p>
          <a:p>
            <a:r>
              <a:rPr lang="en-US" dirty="0"/>
              <a:t>Table of Contents corrected </a:t>
            </a:r>
          </a:p>
          <a:p>
            <a:r>
              <a:rPr lang="en-US" dirty="0"/>
              <a:t>Appendix I to be published this week!</a:t>
            </a:r>
          </a:p>
          <a:p>
            <a:endParaRPr lang="en-US" dirty="0"/>
          </a:p>
        </p:txBody>
      </p:sp>
    </p:spTree>
    <p:extLst>
      <p:ext uri="{BB962C8B-B14F-4D97-AF65-F5344CB8AC3E}">
        <p14:creationId xmlns:p14="http://schemas.microsoft.com/office/powerpoint/2010/main" val="203268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08285" y="379438"/>
            <a:ext cx="8835727"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Updates to Eligible Activities under CD</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529912" y="1285877"/>
            <a:ext cx="9510828" cy="5321274"/>
          </a:xfrm>
        </p:spPr>
        <p:txBody>
          <a:bodyPr>
            <a:normAutofit lnSpcReduction="10000"/>
          </a:bodyPr>
          <a:lstStyle/>
          <a:p>
            <a:r>
              <a:rPr lang="en-US" sz="2800" dirty="0"/>
              <a:t>All eligible TxCDBG program activities</a:t>
            </a:r>
            <a:r>
              <a:rPr lang="en-US" sz="2800" dirty="0">
                <a:highlight>
                  <a:srgbClr val="FFFF00"/>
                </a:highlight>
              </a:rPr>
              <a:t>, including planning activities.</a:t>
            </a:r>
          </a:p>
          <a:p>
            <a:endParaRPr lang="en-US" dirty="0">
              <a:highlight>
                <a:srgbClr val="FFFF00"/>
              </a:highlight>
            </a:endParaRPr>
          </a:p>
          <a:p>
            <a:r>
              <a:rPr lang="en-US" dirty="0"/>
              <a:t>Related Planning Activities: </a:t>
            </a:r>
            <a:r>
              <a:rPr lang="en-US" sz="2800" dirty="0"/>
              <a:t>to be completed in conjunction with an eligible construction activity, limited to the type of construction activity proposed.</a:t>
            </a:r>
          </a:p>
          <a:p>
            <a:endParaRPr lang="en-US" dirty="0"/>
          </a:p>
          <a:p>
            <a:r>
              <a:rPr lang="en-US" dirty="0"/>
              <a:t>Comprehensive Planning Activities: Requesting funds for community-wide comprehensive plan, up to $75K</a:t>
            </a:r>
          </a:p>
          <a:p>
            <a:endParaRPr lang="en-US" dirty="0"/>
          </a:p>
          <a:p>
            <a:r>
              <a:rPr lang="en-US" dirty="0"/>
              <a:t>Check out Webinar recording on TxCDBG Training Page for more info</a:t>
            </a:r>
          </a:p>
        </p:txBody>
      </p:sp>
    </p:spTree>
    <p:extLst>
      <p:ext uri="{BB962C8B-B14F-4D97-AF65-F5344CB8AC3E}">
        <p14:creationId xmlns:p14="http://schemas.microsoft.com/office/powerpoint/2010/main" val="111552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Application Form Updates</a:t>
            </a:r>
          </a:p>
        </p:txBody>
      </p:sp>
      <p:pic>
        <p:nvPicPr>
          <p:cNvPr id="3" name="Content Placeholder 2">
            <a:extLst>
              <a:ext uri="{FF2B5EF4-FFF2-40B4-BE49-F238E27FC236}">
                <a16:creationId xmlns:a16="http://schemas.microsoft.com/office/drawing/2014/main" id="{34A3D4BB-744A-2744-3922-5CA8B7EBE6CF}"/>
              </a:ext>
            </a:extLst>
          </p:cNvPr>
          <p:cNvPicPr>
            <a:picLocks noGrp="1" noChangeAspect="1"/>
          </p:cNvPicPr>
          <p:nvPr>
            <p:ph idx="1"/>
          </p:nvPr>
        </p:nvPicPr>
        <p:blipFill>
          <a:blip r:embed="rId3"/>
          <a:stretch>
            <a:fillRect/>
          </a:stretch>
        </p:blipFill>
        <p:spPr>
          <a:xfrm>
            <a:off x="385763" y="2061481"/>
            <a:ext cx="10072687" cy="3708175"/>
          </a:xfrm>
        </p:spPr>
      </p:pic>
    </p:spTree>
    <p:extLst>
      <p:ext uri="{BB962C8B-B14F-4D97-AF65-F5344CB8AC3E}">
        <p14:creationId xmlns:p14="http://schemas.microsoft.com/office/powerpoint/2010/main" val="3075065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385763" y="379438"/>
            <a:ext cx="11244376"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Application Form Updates</a:t>
            </a:r>
          </a:p>
        </p:txBody>
      </p:sp>
      <p:pic>
        <p:nvPicPr>
          <p:cNvPr id="8" name="Content Placeholder 7">
            <a:extLst>
              <a:ext uri="{FF2B5EF4-FFF2-40B4-BE49-F238E27FC236}">
                <a16:creationId xmlns:a16="http://schemas.microsoft.com/office/drawing/2014/main" id="{B7B435BA-E004-3260-5A54-994181379163}"/>
              </a:ext>
            </a:extLst>
          </p:cNvPr>
          <p:cNvPicPr>
            <a:picLocks noGrp="1" noChangeAspect="1"/>
          </p:cNvPicPr>
          <p:nvPr>
            <p:ph idx="1"/>
          </p:nvPr>
        </p:nvPicPr>
        <p:blipFill>
          <a:blip r:embed="rId3"/>
          <a:stretch>
            <a:fillRect/>
          </a:stretch>
        </p:blipFill>
        <p:spPr>
          <a:xfrm>
            <a:off x="149268" y="1734285"/>
            <a:ext cx="10515600" cy="3156154"/>
          </a:xfrm>
        </p:spPr>
      </p:pic>
    </p:spTree>
    <p:extLst>
      <p:ext uri="{BB962C8B-B14F-4D97-AF65-F5344CB8AC3E}">
        <p14:creationId xmlns:p14="http://schemas.microsoft.com/office/powerpoint/2010/main" val="280100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5B5BC-C449-4116-94AA-7F682BC6D0A1}"/>
              </a:ext>
            </a:extLst>
          </p:cNvPr>
          <p:cNvSpPr/>
          <p:nvPr/>
        </p:nvSpPr>
        <p:spPr>
          <a:xfrm>
            <a:off x="10837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ADBEDE1E-64FD-4B9E-8C31-3A7F154B6BE8}"/>
              </a:ext>
            </a:extLst>
          </p:cNvPr>
          <p:cNvSpPr txBox="1"/>
          <p:nvPr/>
        </p:nvSpPr>
        <p:spPr>
          <a:xfrm>
            <a:off x="408285" y="379438"/>
            <a:ext cx="8835727" cy="592777"/>
          </a:xfrm>
          <a:prstGeom prst="rect">
            <a:avLst/>
          </a:prstGeom>
          <a:noFill/>
        </p:spPr>
        <p:txBody>
          <a:bodyPr wrap="square" lIns="38405" tIns="19202" rIns="38405" bIns="19202" rtlCol="0">
            <a:spAutoFit/>
          </a:bodyPr>
          <a:lstStyle/>
          <a:p>
            <a:r>
              <a:rPr lang="en-US" sz="3600" b="1" dirty="0">
                <a:solidFill>
                  <a:srgbClr val="1E3C78"/>
                </a:solidFill>
                <a:latin typeface="Arial" panose="020B0604020202020204" pitchFamily="34" charset="0"/>
                <a:ea typeface="Playfair Display" charset="0"/>
                <a:cs typeface="Arial" panose="020B0604020202020204" pitchFamily="34" charset="0"/>
              </a:rPr>
              <a:t>Common Questions</a:t>
            </a:r>
          </a:p>
        </p:txBody>
      </p:sp>
      <p:sp>
        <p:nvSpPr>
          <p:cNvPr id="9" name="Content Placeholder 2">
            <a:extLst>
              <a:ext uri="{FF2B5EF4-FFF2-40B4-BE49-F238E27FC236}">
                <a16:creationId xmlns:a16="http://schemas.microsoft.com/office/drawing/2014/main" id="{4D70821C-5141-4E97-B5B0-ED75DB466E2A}"/>
              </a:ext>
            </a:extLst>
          </p:cNvPr>
          <p:cNvSpPr>
            <a:spLocks noGrp="1"/>
          </p:cNvSpPr>
          <p:nvPr>
            <p:ph idx="1"/>
          </p:nvPr>
        </p:nvSpPr>
        <p:spPr>
          <a:xfrm>
            <a:off x="529912" y="1285877"/>
            <a:ext cx="9510828" cy="5321274"/>
          </a:xfrm>
        </p:spPr>
        <p:txBody>
          <a:bodyPr>
            <a:normAutofit/>
          </a:bodyPr>
          <a:lstStyle/>
          <a:p>
            <a:r>
              <a:rPr lang="en-US" dirty="0"/>
              <a:t>12- and 24-month thresholds</a:t>
            </a:r>
          </a:p>
          <a:p>
            <a:r>
              <a:rPr lang="en-US" dirty="0"/>
              <a:t>Using ARPA toward match contribution</a:t>
            </a:r>
          </a:p>
          <a:p>
            <a:r>
              <a:rPr lang="en-US" dirty="0"/>
              <a:t>Applications providing benefit to ETJ residents</a:t>
            </a:r>
          </a:p>
          <a:p>
            <a:r>
              <a:rPr lang="en-US" dirty="0"/>
              <a:t>Planning activities and scoring for CD</a:t>
            </a:r>
          </a:p>
          <a:p>
            <a:r>
              <a:rPr lang="en-US" dirty="0"/>
              <a:t>Before photos</a:t>
            </a:r>
          </a:p>
          <a:p>
            <a:endParaRPr lang="en-US" dirty="0"/>
          </a:p>
          <a:p>
            <a:r>
              <a:rPr lang="en-US" dirty="0"/>
              <a:t>Sneak peak of Financial Capacity Self-Assessment, courtesy of Suzanne Barnard</a:t>
            </a:r>
          </a:p>
        </p:txBody>
      </p:sp>
    </p:spTree>
    <p:extLst>
      <p:ext uri="{BB962C8B-B14F-4D97-AF65-F5344CB8AC3E}">
        <p14:creationId xmlns:p14="http://schemas.microsoft.com/office/powerpoint/2010/main" val="3592911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1131</Words>
  <Application>Microsoft Office PowerPoint</Application>
  <PresentationFormat>Widescreen</PresentationFormat>
  <Paragraphs>120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-apple-system</vt: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Aubrey-Ann Gilmore</dc:creator>
  <cp:lastModifiedBy>Aubrey-Ann Gilmore</cp:lastModifiedBy>
  <cp:revision>20</cp:revision>
  <dcterms:created xsi:type="dcterms:W3CDTF">2021-09-20T14:24:32Z</dcterms:created>
  <dcterms:modified xsi:type="dcterms:W3CDTF">2022-11-29T16:48:26Z</dcterms:modified>
</cp:coreProperties>
</file>